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8" r:id="rId4"/>
    <p:sldId id="299" r:id="rId5"/>
    <p:sldId id="300" r:id="rId6"/>
    <p:sldId id="301" r:id="rId7"/>
    <p:sldId id="302" r:id="rId8"/>
    <p:sldId id="29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1C75BC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201" autoAdjust="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541CE-CE02-4FDC-8728-EE8B4C0C71C4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F59-7FC8-4849-A9CB-6591373FB9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214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E39F0-5AD1-4259-9330-FE0488729EF1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7689F-8120-43C0-BD56-6D0879EF84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85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7689F-8120-43C0-BD56-6D0879EF84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6AC3-7323-4AE7-850F-D4D7C8244442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3773D6-23E9-4F9D-9D6A-8EF1442AB7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2639"/>
            <a:ext cx="1043608" cy="68974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632848" cy="562074"/>
          </a:xfrm>
        </p:spPr>
        <p:txBody>
          <a:bodyPr>
            <a:normAutofit/>
          </a:bodyPr>
          <a:lstStyle>
            <a:lvl1pPr algn="l"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25963"/>
          </a:xfrm>
        </p:spPr>
        <p:txBody>
          <a:bodyPr>
            <a:normAutofit/>
          </a:bodyPr>
          <a:lstStyle>
            <a:lvl1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algn="l">
              <a:defRPr sz="2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5919B7D-62CE-4FBF-B96D-9CFD66AD5D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32639"/>
            <a:ext cx="9144000" cy="68974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6AC3-7323-4AE7-850F-D4D7C8244442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404-01AB-49F4-80AC-D339E8D45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p.mosreg.ru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p.mosreg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03648" y="142852"/>
            <a:ext cx="6552728" cy="785818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582" y="3929066"/>
            <a:ext cx="7569291" cy="25242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Персонифицированное финансирование дополнительного образования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7C5104-28A9-4619-99F9-4FC1DA46C59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3389" y="1284579"/>
            <a:ext cx="3317221" cy="24867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8072462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1672"/>
            <a:ext cx="7919150" cy="1673152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персонифицированное финансирование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2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pic>
        <p:nvPicPr>
          <p:cNvPr id="1026" name="Picture 2" descr="C:\Users\User\Desktop\img2_5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032295"/>
            <a:ext cx="3347864" cy="282570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3608" y="2372980"/>
            <a:ext cx="81003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rgbClr val="33333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овая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схема 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финансирования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дополнительного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образования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которая призвана предоставить детям от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 до 18 лет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используя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бюджетные средства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обучаться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бесплатно.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Выдача детям сертификатов,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 помощью которых они могут записаться в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кружки, секции и посещать их бесплатно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любой организации, в том числе 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частной.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</a:t>
            </a:r>
          </a:p>
          <a:p>
            <a:pPr>
              <a:buNone/>
            </a:pPr>
            <a:r>
              <a:rPr lang="ru-RU" sz="1400" dirty="0"/>
              <a:t> </a:t>
            </a: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Что такое сертификат </a:t>
            </a:r>
            <a:b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3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131840" y="1556792"/>
            <a:ext cx="60121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Сертификат – это гарантия государства получения ребенком бесплатного дополнительного образования по его выбору.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Сертификат дополнительного образования – это реестровая (электронная) запись в Навигаторе.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сертификата можно «потратить» на любую программу дополнительного образования детей, представленную в Реестре дополнительных общеобразовательных программ, включенных 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систему ПФДО.  Реестр программ можно найти на официальных сайтах образовательных организаций   и в Навигаторе дополнительного образования: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https://dop.mosreg.ru/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2128379" cy="21328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</a:t>
            </a:r>
          </a:p>
          <a:p>
            <a:pPr>
              <a:buNone/>
            </a:pPr>
            <a:r>
              <a:rPr lang="ru-RU" sz="1400" dirty="0"/>
              <a:t> </a:t>
            </a: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1672"/>
            <a:ext cx="8028384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Какие бывают сертификаты 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4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43608" y="1278632"/>
            <a:ext cx="727280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Сертификат учета закрепляет возможность получать бесплатное дополнительное образование в тех кружках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секциях, которые уже ранее финансировались государством.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 сертификатом можно пойти в несколько кружков. Число сертификатов этого типа ограничено только количеством свободных мест в объединении.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Сертификат с определенным номиналом, т.е.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 деньгами» предоставляет дополнительную возможность пойти в  кружки и секции, которые включены в систему  ПФДО. При этом он сохраняет все возможности сертификата учета. Число сертификатов с номиналом   ограничено муниципальным бюджетом. Номинал сертификата (объем обеспечения) определяется в рублях муниципальным образованием. </a:t>
            </a: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809509"/>
            <a:ext cx="1979712" cy="2048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</a:t>
            </a:r>
          </a:p>
          <a:p>
            <a:pPr>
              <a:buNone/>
            </a:pPr>
            <a:r>
              <a:rPr lang="ru-RU" sz="1400" dirty="0"/>
              <a:t> </a:t>
            </a: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5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509121"/>
            <a:ext cx="2084178" cy="2348879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915816" y="1278632"/>
            <a:ext cx="62281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нужно получить всего один раз, </a:t>
            </a:r>
            <a:b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он будет действовать, пока ребенку не исполнится 18 лет.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Чтобы на сертификат были зачислены деньги, нужно в начале каждого года </a:t>
            </a:r>
            <a:r>
              <a:rPr lang="ru-RU" sz="20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(например, в январе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подать заявление (каждый год объем гарантий государства и перечень программ может меняться).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№1.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После 1 сентября запишитесь в кружок/секцию на Региональном портале государственных услуг Московской области.  Выданный сертификат будет направлен на электронную почту. Затем Вам нужно прийти</a:t>
            </a: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организацию дополнительного образования </a:t>
            </a:r>
            <a:b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документами, удостоверяющими личность одного из родителей (законного представителя) и ребёнка для заключения договора об образовании.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</a:t>
            </a:r>
          </a:p>
          <a:p>
            <a:pPr>
              <a:buNone/>
            </a:pPr>
            <a:r>
              <a:rPr lang="ru-RU" sz="1400" dirty="0"/>
              <a:t> </a:t>
            </a: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Как получить сертификат дополнительного образования???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6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esktop\img2_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4581128"/>
            <a:ext cx="2020286" cy="227687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71800" y="1547767"/>
            <a:ext cx="62646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Вариант №2.</a:t>
            </a:r>
            <a:endParaRPr kumimoji="0" lang="ru-R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Придите в выбранную организацию с паспортом одного из родителей (законного представителя)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документом, удостоверяющим личность ребенка.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Оформите на месте заявление  и получите подтверждение о внесении Вашего сертификата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реестр.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Информация о том, в каких учреждениях можно оформить заявление на получение сертификата, размещена в Навигаторе по   адресу: </a:t>
            </a:r>
          </a:p>
          <a:p>
            <a:endParaRPr lang="ru-RU" sz="2000" u="sng" dirty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  <a:hlinkClick r:id="rId4"/>
              </a:rPr>
              <a:t>https://dop.mosreg.ru/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2">
            <a:extLst>
              <a:ext uri="{FF2B5EF4-FFF2-40B4-BE49-F238E27FC236}">
                <a16:creationId xmlns:a16="http://schemas.microsoft.com/office/drawing/2014/main" id="{4D311025-6F9B-4F7C-83AE-721C8C8841C0}"/>
              </a:ext>
            </a:extLst>
          </p:cNvPr>
          <p:cNvSpPr txBox="1">
            <a:spLocks/>
          </p:cNvSpPr>
          <p:nvPr/>
        </p:nvSpPr>
        <p:spPr>
          <a:xfrm>
            <a:off x="1071538" y="785794"/>
            <a:ext cx="7919241" cy="6072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1400" b="1" dirty="0">
                <a:solidFill>
                  <a:srgbClr val="0070C0"/>
                </a:solidFill>
              </a:rPr>
              <a:t> </a:t>
            </a:r>
            <a:endParaRPr lang="ru-RU" sz="1400" dirty="0"/>
          </a:p>
          <a:p>
            <a:pPr>
              <a:buNone/>
            </a:pPr>
            <a:r>
              <a:rPr lang="ru-RU" sz="1400" dirty="0"/>
              <a:t> </a:t>
            </a:r>
          </a:p>
          <a:p>
            <a:pPr>
              <a:buNone/>
            </a:pPr>
            <a:r>
              <a:rPr lang="ru-RU" sz="1400" dirty="0"/>
              <a:t> </a:t>
            </a: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400" b="1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>
              <a:solidFill>
                <a:srgbClr val="00206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sz="1200" b="1" dirty="0"/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solidFill>
                <a:srgbClr val="002060"/>
              </a:solidFill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  <a:p>
            <a:pPr marL="0" indent="0">
              <a:buClr>
                <a:srgbClr val="0070C0"/>
              </a:buClr>
              <a:buNone/>
            </a:pP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1169096"/>
          </a:xfrm>
        </p:spPr>
        <p:txBody>
          <a:bodyPr anchor="ctr" anchorCtr="0">
            <a:noAutofit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1C75BC"/>
                </a:solidFill>
                <a:cs typeface="Times New Roman" panose="02020603050405020304" pitchFamily="18" charset="0"/>
              </a:rPr>
              <a:t>Результаты использования сертификата дополнительного образования!!!</a:t>
            </a:r>
            <a:endParaRPr lang="ru-RU" sz="2600" b="1" dirty="0">
              <a:cs typeface="Times New Roman" panose="02020603050405020304" pitchFamily="18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F8D81A7C-50E5-49A3-ACAB-7C0DBBD1CC7B}"/>
              </a:ext>
            </a:extLst>
          </p:cNvPr>
          <p:cNvSpPr txBox="1">
            <a:spLocks/>
          </p:cNvSpPr>
          <p:nvPr/>
        </p:nvSpPr>
        <p:spPr>
          <a:xfrm>
            <a:off x="-4514" y="6381328"/>
            <a:ext cx="1037184" cy="513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fld id="{68EAA698-8CFB-494C-A102-91D285F30903}" type="slidenum">
              <a:rPr lang="ru-RU" sz="120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marL="0" indent="0" algn="ctr">
                <a:buFont typeface="Arial" pitchFamily="34" charset="0"/>
                <a:buNone/>
              </a:pPr>
              <a:t>7</a:t>
            </a:fld>
            <a:endParaRPr lang="ru-RU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1DF8A24B-BCAC-8C44-9696-4854AA55B5EE}"/>
              </a:ext>
            </a:extLst>
          </p:cNvPr>
          <p:cNvSpPr txBox="1">
            <a:spLocks/>
          </p:cNvSpPr>
          <p:nvPr/>
        </p:nvSpPr>
        <p:spPr>
          <a:xfrm rot="16200000">
            <a:off x="-1660922" y="2875235"/>
            <a:ext cx="4365451" cy="4864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Московская область</a:t>
            </a:r>
          </a:p>
        </p:txBody>
      </p:sp>
      <p:pic>
        <p:nvPicPr>
          <p:cNvPr id="8" name="Рисунок 7" descr="лого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88640"/>
            <a:ext cx="787235" cy="79208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043608" y="2500307"/>
            <a:ext cx="8100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115616" y="3516977"/>
            <a:ext cx="67687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43608" y="1576536"/>
            <a:ext cx="734481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1.Обеспечение семьям доступности самых разнообразных программ дополнительного образования.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Расширение рынка поставщиков образовательных услуг.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/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Качественное обновление содержания программ дополнительного образования (разработка новых и интересных программ).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Обеспечение соблюдения принципа «деньги следуют за ребенком».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/>
              <a:t> </a:t>
            </a:r>
            <a:endParaRPr lang="ru-RU" sz="2000" dirty="0"/>
          </a:p>
        </p:txBody>
      </p:sp>
      <p:pic>
        <p:nvPicPr>
          <p:cNvPr id="21508" name="Picture 4" descr="C:\Users\User\Desktop\s1200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7391" y="4149080"/>
            <a:ext cx="3586609" cy="27089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20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62" y="3429000"/>
            <a:ext cx="7603778" cy="35719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МУНИЦИПАЛЬНОЕ БЮДЖЕТНОЕ УЧРЕЖДЕНИЕ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ДОПОЛНИТЕЛЬНОГО ОБРАЗОВАНИЯ</a:t>
            </a:r>
          </a:p>
          <a:p>
            <a:pPr marL="0" indent="0" algn="ctr">
              <a:buNone/>
            </a:pPr>
            <a:endParaRPr lang="ru-RU" sz="1600" b="1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«ЦЕНТР ТВОРЧЕСТВА»</a:t>
            </a:r>
          </a:p>
          <a:p>
            <a:pPr marL="0" indent="0" algn="ctr">
              <a:buNone/>
            </a:pPr>
            <a:endParaRPr lang="ru-RU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br>
              <a:rPr lang="ru-RU" sz="2000" dirty="0"/>
            </a:br>
            <a:r>
              <a:rPr lang="ru-RU" dirty="0">
                <a:solidFill>
                  <a:schemeClr val="bg1"/>
                </a:solidFill>
              </a:rPr>
              <a:t>8-495-562-43-21</a:t>
            </a:r>
          </a:p>
          <a:p>
            <a:pPr marL="0" indent="0" algn="ctr">
              <a:buNone/>
            </a:pPr>
            <a:endParaRPr lang="ru-RU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bg1"/>
                </a:solidFill>
              </a:rPr>
              <a:t>Helensapronova@rambler.ru</a:t>
            </a:r>
            <a:endParaRPr lang="ru-RU" sz="2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71003" y="3244334"/>
            <a:ext cx="266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627988-322E-4B4F-A19B-F35437EB2CD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1003" y="581609"/>
            <a:ext cx="3131187" cy="2347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Экран (4:3)</PresentationFormat>
  <Paragraphs>173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Verdana</vt:lpstr>
      <vt:lpstr>Wingdings</vt:lpstr>
      <vt:lpstr>Тема Office</vt:lpstr>
      <vt:lpstr>Московская область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2019-10-18T16:51:07Z</dcterms:created>
  <dcterms:modified xsi:type="dcterms:W3CDTF">2019-10-18T16:51:31Z</dcterms:modified>
</cp:coreProperties>
</file>